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2.jpg" ContentType="image/gif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6" r:id="rId10"/>
    <p:sldId id="267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229E"/>
    <a:srgbClr val="D7A35D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56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025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8312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388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9307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4406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5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555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8370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3351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599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36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99A016-1D5F-47BE-8B1C-FB49D4C3F805}" type="datetimeFigureOut">
              <a:rPr lang="en-DE" smtClean="0"/>
              <a:t>01/07/2021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4ADFB8D-DE78-4F96-B364-8D3CE0BEBEF9}" type="slidenum">
              <a:rPr lang="en-DE" smtClean="0"/>
              <a:t>‹#›</a:t>
            </a:fld>
            <a:endParaRPr lang="en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4005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dark&#10;&#10;Description automatically generated">
            <a:extLst>
              <a:ext uri="{FF2B5EF4-FFF2-40B4-BE49-F238E27FC236}">
                <a16:creationId xmlns:a16="http://schemas.microsoft.com/office/drawing/2014/main" id="{3351F591-2A85-481E-B029-7835AA517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50" y="11222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CCC074-2E9B-473F-9B77-1254B4F78F41}"/>
              </a:ext>
            </a:extLst>
          </p:cNvPr>
          <p:cNvSpPr txBox="1"/>
          <p:nvPr/>
        </p:nvSpPr>
        <p:spPr>
          <a:xfrm>
            <a:off x="-57149" y="6562725"/>
            <a:ext cx="63341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bg1">
                    <a:lumMod val="50000"/>
                  </a:schemeClr>
                </a:solidFill>
              </a:rPr>
              <a:t>https://www.google.com/url?sa=i&amp;url=https%3A%2F%2Fstore.steampowered.com%2Fapp%2F764050%2FMaelstrom%2F&amp;psig=AOvVaw2LDcD1fuahtTd6eeKO0vOX&amp;ust=1625211275543000&amp;source=images&amp;cd=vfe&amp;ved=0CAoQjRxqFwoTCNj9wIeuwfECFQAAAAAdAAAAABAD</a:t>
            </a:r>
            <a:endParaRPr lang="en-DE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48F0B5-4C3B-4118-BA9C-B5C85CE14E73}"/>
              </a:ext>
            </a:extLst>
          </p:cNvPr>
          <p:cNvSpPr txBox="1"/>
          <p:nvPr/>
        </p:nvSpPr>
        <p:spPr>
          <a:xfrm>
            <a:off x="-19050" y="-28575"/>
            <a:ext cx="67389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>
                <a:solidFill>
                  <a:srgbClr val="D7A35D"/>
                </a:solidFill>
                <a:latin typeface="Algerian" panose="04020705040A02060702" pitchFamily="82" charset="0"/>
              </a:rPr>
              <a:t>BATTLESHIP</a:t>
            </a:r>
            <a:endParaRPr lang="en-DE" sz="8800" dirty="0">
              <a:solidFill>
                <a:srgbClr val="D7A35D"/>
              </a:solidFill>
              <a:latin typeface="Algerian" panose="04020705040A02060702" pitchFamily="8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911D76-81A3-48B6-A7B2-15704C0DDEE4}"/>
              </a:ext>
            </a:extLst>
          </p:cNvPr>
          <p:cNvSpPr txBox="1"/>
          <p:nvPr/>
        </p:nvSpPr>
        <p:spPr>
          <a:xfrm>
            <a:off x="5146932" y="1042273"/>
            <a:ext cx="3990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Brush Script MT" panose="03060802040406070304" pitchFamily="66" charset="0"/>
              </a:rPr>
              <a:t>the ultimate war</a:t>
            </a:r>
            <a:endParaRPr lang="en-DE" sz="4800" b="1" dirty="0">
              <a:solidFill>
                <a:schemeClr val="accent3">
                  <a:lumMod val="20000"/>
                  <a:lumOff val="80000"/>
                </a:schemeClr>
              </a:solidFill>
              <a:latin typeface="Brush Script MT" panose="03060802040406070304" pitchFamily="66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74E95E-74E0-4767-8234-505E39C2E09E}"/>
              </a:ext>
            </a:extLst>
          </p:cNvPr>
          <p:cNvSpPr txBox="1"/>
          <p:nvPr/>
        </p:nvSpPr>
        <p:spPr>
          <a:xfrm>
            <a:off x="7586664" y="4500622"/>
            <a:ext cx="479583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A Presentation </a:t>
            </a:r>
          </a:p>
          <a:p>
            <a:pPr algn="ctr"/>
            <a:r>
              <a:rPr lang="en-GB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By</a:t>
            </a:r>
          </a:p>
          <a:p>
            <a:pPr algn="ctr"/>
            <a:r>
              <a:rPr lang="en-GB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Saikot Das Joy</a:t>
            </a:r>
          </a:p>
          <a:p>
            <a:pPr algn="ctr"/>
            <a:r>
              <a:rPr lang="en-GB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(from Builders group)</a:t>
            </a:r>
            <a:endParaRPr lang="en-DE" sz="3200" dirty="0">
              <a:solidFill>
                <a:schemeClr val="accent6">
                  <a:lumMod val="60000"/>
                  <a:lumOff val="40000"/>
                </a:schemeClr>
              </a:solidFill>
              <a:latin typeface="Adobe Myungjo Std M" panose="02020600000000000000" pitchFamily="18" charset="-128"/>
              <a:ea typeface="Adobe Myungjo Std M" panose="020206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0839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9163BA-2096-4635-A6B4-055944FF63FE}"/>
              </a:ext>
            </a:extLst>
          </p:cNvPr>
          <p:cNvSpPr txBox="1"/>
          <p:nvPr/>
        </p:nvSpPr>
        <p:spPr>
          <a:xfrm>
            <a:off x="438912" y="82296"/>
            <a:ext cx="4270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Arial" panose="020B0604020202020204" pitchFamily="34" charset="0"/>
                <a:cs typeface="Arial" panose="020B0604020202020204" pitchFamily="34" charset="0"/>
              </a:rPr>
              <a:t>Logic (Gameplay)</a:t>
            </a:r>
            <a:endParaRPr lang="en-DE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1729B79-4274-4233-87A3-8DF893E4B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596" y="863334"/>
            <a:ext cx="6917436" cy="58461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7320EF-9FB8-45FC-9314-82C539DF9A59}"/>
              </a:ext>
            </a:extLst>
          </p:cNvPr>
          <p:cNvSpPr txBox="1"/>
          <p:nvPr/>
        </p:nvSpPr>
        <p:spPr>
          <a:xfrm>
            <a:off x="123444" y="1316736"/>
            <a:ext cx="34152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At first User clears all pre-input data with the option “Clear”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Then playing starts either with the A.I or with another friend according to this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which is a part of the activity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diagram I made for this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project.</a:t>
            </a:r>
          </a:p>
          <a:p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5ADC72B-54C9-4EFF-98A1-F4A21F957392}"/>
              </a:ext>
            </a:extLst>
          </p:cNvPr>
          <p:cNvSpPr/>
          <p:nvPr/>
        </p:nvSpPr>
        <p:spPr>
          <a:xfrm>
            <a:off x="2857500" y="2751022"/>
            <a:ext cx="534924" cy="2664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85038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C02F08-2AAA-49B0-847B-60A0C85D5249}"/>
              </a:ext>
            </a:extLst>
          </p:cNvPr>
          <p:cNvSpPr txBox="1"/>
          <p:nvPr/>
        </p:nvSpPr>
        <p:spPr>
          <a:xfrm>
            <a:off x="810884" y="316302"/>
            <a:ext cx="6989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Logic (</a:t>
            </a:r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Gameplay</a:t>
            </a:r>
            <a:r>
              <a:rPr lang="en-GB" sz="3600" dirty="0"/>
              <a:t>)</a:t>
            </a:r>
            <a:endParaRPr lang="en-DE" sz="3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D8957E-AF25-49A7-B7DE-00630A801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4723110"/>
              </p:ext>
            </p:extLst>
          </p:nvPr>
        </p:nvGraphicFramePr>
        <p:xfrm>
          <a:off x="4161909" y="1321310"/>
          <a:ext cx="4662936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643">
                  <a:extLst>
                    <a:ext uri="{9D8B030D-6E8A-4147-A177-3AD203B41FA5}">
                      <a16:colId xmlns:a16="http://schemas.microsoft.com/office/drawing/2014/main" val="2266857760"/>
                    </a:ext>
                  </a:extLst>
                </a:gridCol>
                <a:gridCol w="589788">
                  <a:extLst>
                    <a:ext uri="{9D8B030D-6E8A-4147-A177-3AD203B41FA5}">
                      <a16:colId xmlns:a16="http://schemas.microsoft.com/office/drawing/2014/main" val="993936798"/>
                    </a:ext>
                  </a:extLst>
                </a:gridCol>
                <a:gridCol w="321303">
                  <a:extLst>
                    <a:ext uri="{9D8B030D-6E8A-4147-A177-3AD203B41FA5}">
                      <a16:colId xmlns:a16="http://schemas.microsoft.com/office/drawing/2014/main" val="3635728624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266798541"/>
                    </a:ext>
                  </a:extLst>
                </a:gridCol>
                <a:gridCol w="611427">
                  <a:extLst>
                    <a:ext uri="{9D8B030D-6E8A-4147-A177-3AD203B41FA5}">
                      <a16:colId xmlns:a16="http://schemas.microsoft.com/office/drawing/2014/main" val="1752549705"/>
                    </a:ext>
                  </a:extLst>
                </a:gridCol>
                <a:gridCol w="384048">
                  <a:extLst>
                    <a:ext uri="{9D8B030D-6E8A-4147-A177-3AD203B41FA5}">
                      <a16:colId xmlns:a16="http://schemas.microsoft.com/office/drawing/2014/main" val="3081531154"/>
                    </a:ext>
                  </a:extLst>
                </a:gridCol>
                <a:gridCol w="356616">
                  <a:extLst>
                    <a:ext uri="{9D8B030D-6E8A-4147-A177-3AD203B41FA5}">
                      <a16:colId xmlns:a16="http://schemas.microsoft.com/office/drawing/2014/main" val="3004388572"/>
                    </a:ext>
                  </a:extLst>
                </a:gridCol>
                <a:gridCol w="370332">
                  <a:extLst>
                    <a:ext uri="{9D8B030D-6E8A-4147-A177-3AD203B41FA5}">
                      <a16:colId xmlns:a16="http://schemas.microsoft.com/office/drawing/2014/main" val="1180850428"/>
                    </a:ext>
                  </a:extLst>
                </a:gridCol>
                <a:gridCol w="374904">
                  <a:extLst>
                    <a:ext uri="{9D8B030D-6E8A-4147-A177-3AD203B41FA5}">
                      <a16:colId xmlns:a16="http://schemas.microsoft.com/office/drawing/2014/main" val="3820364283"/>
                    </a:ext>
                  </a:extLst>
                </a:gridCol>
                <a:gridCol w="347472">
                  <a:extLst>
                    <a:ext uri="{9D8B030D-6E8A-4147-A177-3AD203B41FA5}">
                      <a16:colId xmlns:a16="http://schemas.microsoft.com/office/drawing/2014/main" val="4206089557"/>
                    </a:ext>
                  </a:extLst>
                </a:gridCol>
                <a:gridCol w="310896">
                  <a:extLst>
                    <a:ext uri="{9D8B030D-6E8A-4147-A177-3AD203B41FA5}">
                      <a16:colId xmlns:a16="http://schemas.microsoft.com/office/drawing/2014/main" val="2996527739"/>
                    </a:ext>
                  </a:extLst>
                </a:gridCol>
                <a:gridCol w="352929">
                  <a:extLst>
                    <a:ext uri="{9D8B030D-6E8A-4147-A177-3AD203B41FA5}">
                      <a16:colId xmlns:a16="http://schemas.microsoft.com/office/drawing/2014/main" val="2661725155"/>
                    </a:ext>
                  </a:extLst>
                </a:gridCol>
              </a:tblGrid>
              <a:tr h="340898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D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D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285152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a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80282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O(.)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613465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39310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d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901498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e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48856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0865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g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3112999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258019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i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352060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j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O(.)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95041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8757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5EE7471-5629-4953-9B3D-DB2C2ABB604A}"/>
              </a:ext>
            </a:extLst>
          </p:cNvPr>
          <p:cNvSpPr txBox="1"/>
          <p:nvPr/>
        </p:nvSpPr>
        <p:spPr>
          <a:xfrm>
            <a:off x="165748" y="1263935"/>
            <a:ext cx="356509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When User gives target position, Program checks in the opponent’s battle either there is a ship part or not. If yes it replaces (O) by (.)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and says “Attack Successful”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and gives the chance to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attack again .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If No, Opponent gets the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chance to attack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It also checks The attack position and its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surrending´s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 If there is no “O” that means ship’s part on it’s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surrending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It says “One opponent ship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is “Sunk” and counts it.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63BF76-D4B7-45B0-9007-4865D0C5BD40}"/>
              </a:ext>
            </a:extLst>
          </p:cNvPr>
          <p:cNvSpPr txBox="1"/>
          <p:nvPr/>
        </p:nvSpPr>
        <p:spPr>
          <a:xfrm>
            <a:off x="9034272" y="1542827"/>
            <a:ext cx="29599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/>
              <a:t>For A.I attack part, it generates numbers between 1-10 for raw</a:t>
            </a:r>
          </a:p>
          <a:p>
            <a:r>
              <a:rPr lang="en-GB" dirty="0"/>
              <a:t>    and column.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/>
              <a:t>Who destroys all of the opponent ships 1st wins the game.</a:t>
            </a:r>
            <a:endParaRPr lang="en-GB" baseline="30000" dirty="0"/>
          </a:p>
          <a:p>
            <a:r>
              <a:rPr lang="en-GB" baseline="30000" dirty="0"/>
              <a:t>      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44881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0C5C00-B493-4065-9C0F-DC97CA40043F}"/>
              </a:ext>
            </a:extLst>
          </p:cNvPr>
          <p:cNvSpPr txBox="1"/>
          <p:nvPr/>
        </p:nvSpPr>
        <p:spPr>
          <a:xfrm>
            <a:off x="1445672" y="975700"/>
            <a:ext cx="92563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>
                <a:latin typeface="Candara Light" panose="020E0502030303020204" pitchFamily="34" charset="0"/>
                <a:cs typeface="Arial" panose="020B0604020202020204" pitchFamily="34" charset="0"/>
              </a:rPr>
              <a:t>Further explanation will be explained from the Codes</a:t>
            </a:r>
          </a:p>
          <a:p>
            <a:r>
              <a:rPr lang="en-GB" sz="5400" b="1" dirty="0">
                <a:latin typeface="Candara Light" panose="020E0502030303020204" pitchFamily="34" charset="0"/>
                <a:cs typeface="Arial" panose="020B0604020202020204" pitchFamily="34" charset="0"/>
              </a:rPr>
              <a:t>    ……   .…..  …… .…..  ……</a:t>
            </a:r>
            <a:endParaRPr lang="en-DE" sz="5400" b="1" dirty="0">
              <a:latin typeface="Candara Light" panose="020E0502030303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709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384636E-3BF0-496D-A81E-D54711E597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91"/>
            <a:ext cx="12229460" cy="68482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C61318-D5F5-41A4-BDE3-14CBA76E904C}"/>
              </a:ext>
            </a:extLst>
          </p:cNvPr>
          <p:cNvSpPr txBox="1"/>
          <p:nvPr/>
        </p:nvSpPr>
        <p:spPr>
          <a:xfrm>
            <a:off x="0" y="6632765"/>
            <a:ext cx="44545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bg1">
                    <a:lumMod val="75000"/>
                  </a:schemeClr>
                </a:solidFill>
              </a:rPr>
              <a:t>https://images-eu.ssl-images-amazon.com/images/I/71+va3xTXDL._AC_UL600_SR600,600_.jpg</a:t>
            </a:r>
            <a:endParaRPr lang="en-DE" sz="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196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3A089EB4-D936-48E1-89B5-8B5234F00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436" y="-352044"/>
            <a:ext cx="12251436" cy="6471262"/>
          </a:xfrm>
        </p:spPr>
      </p:pic>
    </p:spTree>
    <p:extLst>
      <p:ext uri="{BB962C8B-B14F-4D97-AF65-F5344CB8AC3E}">
        <p14:creationId xmlns:p14="http://schemas.microsoft.com/office/powerpoint/2010/main" val="263338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0B058-8FB0-4C0A-B87F-073111C9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Adobe Ming Std L" panose="02020300000000000000" pitchFamily="18" charset="-128"/>
                <a:ea typeface="Adobe Ming Std L" panose="02020300000000000000" pitchFamily="18" charset="-128"/>
              </a:rPr>
              <a:t>How did I proceed to build the game?</a:t>
            </a:r>
            <a:endParaRPr lang="en-DE" b="1" dirty="0">
              <a:latin typeface="Adobe Ming Std L" panose="02020300000000000000" pitchFamily="18" charset="-128"/>
              <a:ea typeface="Adobe Ming Std L" panose="02020300000000000000" pitchFamily="18" charset="-12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14B62-6AB2-4092-A461-1C8007192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729" y="2262704"/>
            <a:ext cx="2553461" cy="407194"/>
          </a:xfrm>
          <a:ln>
            <a:solidFill>
              <a:schemeClr val="bg2">
                <a:lumMod val="50000"/>
              </a:schemeClr>
            </a:solidFill>
          </a:ln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Requirements analysis</a:t>
            </a:r>
            <a:endParaRPr lang="en-D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F93CB96B-B9A0-43D9-B4E1-04C267FE3602}"/>
              </a:ext>
            </a:extLst>
          </p:cNvPr>
          <p:cNvSpPr/>
          <p:nvPr/>
        </p:nvSpPr>
        <p:spPr>
          <a:xfrm>
            <a:off x="3527846" y="221608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8F65B1-18B9-4544-9AEF-953EE6A1D076}"/>
              </a:ext>
            </a:extLst>
          </p:cNvPr>
          <p:cNvSpPr txBox="1"/>
          <p:nvPr/>
        </p:nvSpPr>
        <p:spPr>
          <a:xfrm>
            <a:off x="8541882" y="2274948"/>
            <a:ext cx="2073776" cy="369332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Logic Creation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7E2EEF-4995-4757-AE08-C94692571FCC}"/>
              </a:ext>
            </a:extLst>
          </p:cNvPr>
          <p:cNvSpPr txBox="1"/>
          <p:nvPr/>
        </p:nvSpPr>
        <p:spPr>
          <a:xfrm>
            <a:off x="4640911" y="2159798"/>
            <a:ext cx="2299149" cy="646331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Interface design and implementation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CBADFE2-28A9-4100-A715-702389984FB5}"/>
              </a:ext>
            </a:extLst>
          </p:cNvPr>
          <p:cNvSpPr/>
          <p:nvPr/>
        </p:nvSpPr>
        <p:spPr>
          <a:xfrm>
            <a:off x="7251767" y="2223985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01362-B989-40BA-8F68-FBC10A5AD451}"/>
              </a:ext>
            </a:extLst>
          </p:cNvPr>
          <p:cNvSpPr txBox="1"/>
          <p:nvPr/>
        </p:nvSpPr>
        <p:spPr>
          <a:xfrm>
            <a:off x="8027189" y="3547682"/>
            <a:ext cx="3643313" cy="92333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Separately implementation of every feature and scope with pre defined logic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405EC1BD-37F0-4C54-9818-9D7D78FB5ABF}"/>
              </a:ext>
            </a:extLst>
          </p:cNvPr>
          <p:cNvSpPr/>
          <p:nvPr/>
        </p:nvSpPr>
        <p:spPr>
          <a:xfrm>
            <a:off x="9473184" y="2757155"/>
            <a:ext cx="347902" cy="7310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F73B2A-DCCB-4700-8513-3F838AF3552D}"/>
              </a:ext>
            </a:extLst>
          </p:cNvPr>
          <p:cNvSpPr/>
          <p:nvPr/>
        </p:nvSpPr>
        <p:spPr>
          <a:xfrm rot="10800000">
            <a:off x="6857429" y="3823554"/>
            <a:ext cx="978408" cy="439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FB77C2-7D28-482C-901E-38E49A4AD329}"/>
              </a:ext>
            </a:extLst>
          </p:cNvPr>
          <p:cNvSpPr txBox="1"/>
          <p:nvPr/>
        </p:nvSpPr>
        <p:spPr>
          <a:xfrm>
            <a:off x="4493716" y="3742706"/>
            <a:ext cx="2098784" cy="646331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Verification and validation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A887B11-C8CA-4AD6-BEC7-09CB58A9A9AE}"/>
              </a:ext>
            </a:extLst>
          </p:cNvPr>
          <p:cNvSpPr/>
          <p:nvPr/>
        </p:nvSpPr>
        <p:spPr>
          <a:xfrm rot="10800000">
            <a:off x="3250380" y="3823555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FAE1D8-C215-40E4-9970-CD33EF53E8FD}"/>
              </a:ext>
            </a:extLst>
          </p:cNvPr>
          <p:cNvSpPr txBox="1"/>
          <p:nvPr/>
        </p:nvSpPr>
        <p:spPr>
          <a:xfrm>
            <a:off x="1023585" y="3686181"/>
            <a:ext cx="2035443" cy="646331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Combining with the main code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765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9591F-71CD-4A9E-8C30-8E94DC0E5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223" y="1201127"/>
            <a:ext cx="8277212" cy="811630"/>
          </a:xfrm>
        </p:spPr>
        <p:txBody>
          <a:bodyPr/>
          <a:lstStyle/>
          <a:p>
            <a:r>
              <a:rPr lang="en-GB" dirty="0"/>
              <a:t>Requirements Analysis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80CB4-3E88-41B6-A59F-D26CFCBA4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1223" y="1853754"/>
            <a:ext cx="9629554" cy="429186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Main Requirements (Everything has to be implemented By C code only):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Two person game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Playing field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Square of 10 x 10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The horizontal boxes are identified with numbers 1-10.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The vertical boxes are marked with letters a – j.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Ships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Total: 10 Ships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4 ships over 2 boxes, 3 ships over 3 boxes, 2 ships over 4 boxes, 1 ship over 5 boxes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The ships are placed either horizontally or vertically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Must remain in a line (not around a corner)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At least one box must remain between the ships</a:t>
            </a:r>
            <a:endParaRPr lang="en-DE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Adobe Myungjo Std M" panose="02020600000000000000" pitchFamily="18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457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8C373-9663-494A-8D59-582A91A57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986" y="1223160"/>
            <a:ext cx="9603275" cy="1049235"/>
          </a:xfrm>
        </p:spPr>
        <p:txBody>
          <a:bodyPr/>
          <a:lstStyle/>
          <a:p>
            <a:r>
              <a:rPr lang="en-GB" dirty="0"/>
              <a:t>Requirements Analysis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88F-273F-435D-A656-9C7F809CE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943" y="2015732"/>
            <a:ext cx="10112912" cy="409862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Rules: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Played in turns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a player has hit a piece of a ship, he may guess again. As soon as all pieces of a ship have been found, one     says "sunk".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player names a field on the game board. The fields result from the crossing points of the letters and numbers, e.g. G5.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game continues until one of the two players has found or "sunk" all of his opponent's ships. </a:t>
            </a:r>
          </a:p>
          <a:p>
            <a:pPr marL="0" indent="0">
              <a:buNone/>
            </a:pP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Requierements</a:t>
            </a: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player game (Computer with at least two difficulty levels)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player game</a:t>
            </a:r>
            <a:endParaRPr lang="en-DE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716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01EE75-4EB8-490A-AFE2-565F2B876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639" y="3324978"/>
            <a:ext cx="4397625" cy="20032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C878EB-91C1-4816-8326-1681B35CCB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64" y="3773277"/>
            <a:ext cx="3669324" cy="15818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8478E4-E38D-4000-931E-3CBEBBB398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639" y="323370"/>
            <a:ext cx="4244274" cy="14228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E7FB1A-264D-4FA0-950D-DB4D9CB3AD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301" y="323370"/>
            <a:ext cx="3612106" cy="1409033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F8074B-5900-433D-B15A-CA20C8610820}"/>
              </a:ext>
            </a:extLst>
          </p:cNvPr>
          <p:cNvCxnSpPr>
            <a:cxnSpLocks/>
          </p:cNvCxnSpPr>
          <p:nvPr/>
        </p:nvCxnSpPr>
        <p:spPr>
          <a:xfrm flipH="1">
            <a:off x="4485736" y="4922808"/>
            <a:ext cx="180004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91B8201-E36A-447D-B24E-9D8CC19E5557}"/>
              </a:ext>
            </a:extLst>
          </p:cNvPr>
          <p:cNvCxnSpPr/>
          <p:nvPr/>
        </p:nvCxnSpPr>
        <p:spPr>
          <a:xfrm flipV="1">
            <a:off x="8959970" y="1840302"/>
            <a:ext cx="0" cy="13687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EB68FE9-1645-4908-A34D-EFEADF42C6E4}"/>
              </a:ext>
            </a:extLst>
          </p:cNvPr>
          <p:cNvCxnSpPr/>
          <p:nvPr/>
        </p:nvCxnSpPr>
        <p:spPr>
          <a:xfrm flipH="1" flipV="1">
            <a:off x="4485736" y="1483743"/>
            <a:ext cx="2231366" cy="17252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EB0F5E2-C818-4C10-AFEB-0F0FC6D317C6}"/>
              </a:ext>
            </a:extLst>
          </p:cNvPr>
          <p:cNvCxnSpPr>
            <a:cxnSpLocks/>
          </p:cNvCxnSpPr>
          <p:nvPr/>
        </p:nvCxnSpPr>
        <p:spPr>
          <a:xfrm>
            <a:off x="4039433" y="1935192"/>
            <a:ext cx="2332612" cy="1768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64F5CE9-BB6F-4912-A5F1-A162A019C3D3}"/>
              </a:ext>
            </a:extLst>
          </p:cNvPr>
          <p:cNvCxnSpPr/>
          <p:nvPr/>
        </p:nvCxnSpPr>
        <p:spPr>
          <a:xfrm>
            <a:off x="8195094" y="1840302"/>
            <a:ext cx="0" cy="13687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8E226E0-3E68-4A6C-B3C1-80BDEAE9F825}"/>
              </a:ext>
            </a:extLst>
          </p:cNvPr>
          <p:cNvCxnSpPr/>
          <p:nvPr/>
        </p:nvCxnSpPr>
        <p:spPr>
          <a:xfrm>
            <a:off x="4485736" y="4422475"/>
            <a:ext cx="180004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F3B0E0C-9AC3-412E-A9E3-0749A612017C}"/>
              </a:ext>
            </a:extLst>
          </p:cNvPr>
          <p:cNvSpPr txBox="1"/>
          <p:nvPr/>
        </p:nvSpPr>
        <p:spPr>
          <a:xfrm>
            <a:off x="7707882" y="2443309"/>
            <a:ext cx="56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(4)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DEA91B-389F-4B97-8E30-3DD38A13A75B}"/>
              </a:ext>
            </a:extLst>
          </p:cNvPr>
          <p:cNvSpPr txBox="1"/>
          <p:nvPr/>
        </p:nvSpPr>
        <p:spPr>
          <a:xfrm>
            <a:off x="4645142" y="2720153"/>
            <a:ext cx="56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(4)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4B7DF93-1ED4-4730-996D-1B8BE028540C}"/>
              </a:ext>
            </a:extLst>
          </p:cNvPr>
          <p:cNvSpPr txBox="1"/>
          <p:nvPr/>
        </p:nvSpPr>
        <p:spPr>
          <a:xfrm>
            <a:off x="8902460" y="2450068"/>
            <a:ext cx="56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(4)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354104-4D66-485D-B1CF-C2BCFB4E5C4A}"/>
              </a:ext>
            </a:extLst>
          </p:cNvPr>
          <p:cNvSpPr txBox="1"/>
          <p:nvPr/>
        </p:nvSpPr>
        <p:spPr>
          <a:xfrm>
            <a:off x="5538158" y="2073977"/>
            <a:ext cx="56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5324D1F-4A8E-4358-B971-AF9B6B2D1916}"/>
              </a:ext>
            </a:extLst>
          </p:cNvPr>
          <p:cNvSpPr txBox="1"/>
          <p:nvPr/>
        </p:nvSpPr>
        <p:spPr>
          <a:xfrm>
            <a:off x="5101266" y="4922808"/>
            <a:ext cx="56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(2)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C58256-FF42-4F3F-A0FE-DEE838BBAA79}"/>
              </a:ext>
            </a:extLst>
          </p:cNvPr>
          <p:cNvSpPr txBox="1"/>
          <p:nvPr/>
        </p:nvSpPr>
        <p:spPr>
          <a:xfrm>
            <a:off x="5101265" y="4019274"/>
            <a:ext cx="56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307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1E7D69-836A-4A5D-B8C8-E39833DBE38F}"/>
              </a:ext>
            </a:extLst>
          </p:cNvPr>
          <p:cNvSpPr txBox="1"/>
          <p:nvPr/>
        </p:nvSpPr>
        <p:spPr>
          <a:xfrm>
            <a:off x="1658526" y="844107"/>
            <a:ext cx="6481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2D Array of size [12][12] is used for each Battlefield</a:t>
            </a:r>
            <a:r>
              <a:rPr lang="en-GB" dirty="0"/>
              <a:t> </a:t>
            </a:r>
            <a:endParaRPr lang="en-D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C02F08-2AAA-49B0-847B-60A0C85D5249}"/>
              </a:ext>
            </a:extLst>
          </p:cNvPr>
          <p:cNvSpPr txBox="1"/>
          <p:nvPr/>
        </p:nvSpPr>
        <p:spPr>
          <a:xfrm>
            <a:off x="810884" y="316302"/>
            <a:ext cx="6989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Logic (Battlefield Creation)</a:t>
            </a:r>
            <a:endParaRPr lang="en-DE" sz="3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D8957E-AF25-49A7-B7DE-00630A801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955141"/>
              </p:ext>
            </p:extLst>
          </p:nvPr>
        </p:nvGraphicFramePr>
        <p:xfrm>
          <a:off x="3864729" y="1687070"/>
          <a:ext cx="4662936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578">
                  <a:extLst>
                    <a:ext uri="{9D8B030D-6E8A-4147-A177-3AD203B41FA5}">
                      <a16:colId xmlns:a16="http://schemas.microsoft.com/office/drawing/2014/main" val="2266857760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993936798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635728624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266798541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752549705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081531154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004388572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180850428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820364283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4206089557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2996527739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2661725155"/>
                    </a:ext>
                  </a:extLst>
                </a:gridCol>
              </a:tblGrid>
              <a:tr h="340898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D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D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285152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a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80282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613465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39310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d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901498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e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48856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0865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g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3112999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258019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i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352060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j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95041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8757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B10EDA7-89A1-4C5E-9C4A-BE297DCA2F40}"/>
              </a:ext>
            </a:extLst>
          </p:cNvPr>
          <p:cNvSpPr txBox="1"/>
          <p:nvPr/>
        </p:nvSpPr>
        <p:spPr>
          <a:xfrm>
            <a:off x="3864729" y="1213439"/>
            <a:ext cx="615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0     1    2    3    4     5    6    7     8    9   10   11  =&gt;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GB" dirty="0"/>
              <a:t> </a:t>
            </a:r>
            <a:endParaRPr lang="en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E7958A-DEEF-42F2-A5E3-023BCC5AB2F3}"/>
              </a:ext>
            </a:extLst>
          </p:cNvPr>
          <p:cNvSpPr txBox="1"/>
          <p:nvPr/>
        </p:nvSpPr>
        <p:spPr>
          <a:xfrm rot="5400000">
            <a:off x="1452803" y="3664264"/>
            <a:ext cx="4454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 0    1    2    3   4    5    6    7    8    9   10  11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7D55C4-7FF3-4104-B395-E926F3937224}"/>
              </a:ext>
            </a:extLst>
          </p:cNvPr>
          <p:cNvSpPr txBox="1"/>
          <p:nvPr/>
        </p:nvSpPr>
        <p:spPr>
          <a:xfrm rot="5400000">
            <a:off x="3329837" y="1417555"/>
            <a:ext cx="70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x &lt;=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EE7471-5629-4953-9B3D-DB2C2ABB604A}"/>
              </a:ext>
            </a:extLst>
          </p:cNvPr>
          <p:cNvSpPr txBox="1"/>
          <p:nvPr/>
        </p:nvSpPr>
        <p:spPr>
          <a:xfrm>
            <a:off x="378353" y="2411507"/>
            <a:ext cx="31170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User’s input(suppose q) for column is replaced by y=q+1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and raw input as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a,b,c,d,e,f,g,h,I,j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is replaced by x values ( 1,2,3,4,5,6,7,8,9,10) in code for further operation during implementation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9764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C02F08-2AAA-49B0-847B-60A0C85D5249}"/>
              </a:ext>
            </a:extLst>
          </p:cNvPr>
          <p:cNvSpPr txBox="1"/>
          <p:nvPr/>
        </p:nvSpPr>
        <p:spPr>
          <a:xfrm>
            <a:off x="810884" y="316302"/>
            <a:ext cx="6989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Logic (Ship Placement By User)</a:t>
            </a:r>
            <a:endParaRPr lang="en-DE" sz="3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D8957E-AF25-49A7-B7DE-00630A801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403777"/>
              </p:ext>
            </p:extLst>
          </p:nvPr>
        </p:nvGraphicFramePr>
        <p:xfrm>
          <a:off x="3864729" y="1687070"/>
          <a:ext cx="4662936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578">
                  <a:extLst>
                    <a:ext uri="{9D8B030D-6E8A-4147-A177-3AD203B41FA5}">
                      <a16:colId xmlns:a16="http://schemas.microsoft.com/office/drawing/2014/main" val="2266857760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993936798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635728624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266798541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752549705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081531154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004388572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180850428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820364283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4206089557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2996527739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2661725155"/>
                    </a:ext>
                  </a:extLst>
                </a:gridCol>
              </a:tblGrid>
              <a:tr h="340898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D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D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285152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a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80282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2613465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39310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d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901498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e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48856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0865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g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3112999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258019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i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352060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j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95041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8757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B10EDA7-89A1-4C5E-9C4A-BE297DCA2F40}"/>
              </a:ext>
            </a:extLst>
          </p:cNvPr>
          <p:cNvSpPr txBox="1"/>
          <p:nvPr/>
        </p:nvSpPr>
        <p:spPr>
          <a:xfrm>
            <a:off x="3864729" y="1213439"/>
            <a:ext cx="6158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0     1    2    3    4     5    6    7     8    9   10   11  =&gt;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GB" dirty="0"/>
              <a:t> </a:t>
            </a:r>
            <a:endParaRPr lang="en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E7958A-DEEF-42F2-A5E3-023BCC5AB2F3}"/>
              </a:ext>
            </a:extLst>
          </p:cNvPr>
          <p:cNvSpPr txBox="1"/>
          <p:nvPr/>
        </p:nvSpPr>
        <p:spPr>
          <a:xfrm rot="5400000">
            <a:off x="1452803" y="3664264"/>
            <a:ext cx="4454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 0    1    2    3   4    5    6    7    8    9   10  11</a:t>
            </a:r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7D55C4-7FF3-4104-B395-E926F3937224}"/>
              </a:ext>
            </a:extLst>
          </p:cNvPr>
          <p:cNvSpPr txBox="1"/>
          <p:nvPr/>
        </p:nvSpPr>
        <p:spPr>
          <a:xfrm rot="5400000">
            <a:off x="3329837" y="1417555"/>
            <a:ext cx="700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x &lt;=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EE7471-5629-4953-9B3D-DB2C2ABB604A}"/>
              </a:ext>
            </a:extLst>
          </p:cNvPr>
          <p:cNvSpPr txBox="1"/>
          <p:nvPr/>
        </p:nvSpPr>
        <p:spPr>
          <a:xfrm>
            <a:off x="378353" y="2411507"/>
            <a:ext cx="31170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Every time User places a ship , there is a conditional placement check in the code so that user can’t place his ship in invalid location. If user’s give invalid input, it warns user about that and asks to re-try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Counter variable is used to limit ship placements of different types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947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C02F08-2AAA-49B0-847B-60A0C85D5249}"/>
              </a:ext>
            </a:extLst>
          </p:cNvPr>
          <p:cNvSpPr txBox="1"/>
          <p:nvPr/>
        </p:nvSpPr>
        <p:spPr>
          <a:xfrm>
            <a:off x="810884" y="316302"/>
            <a:ext cx="6989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Logic (Ship Placement By A.I)</a:t>
            </a:r>
            <a:endParaRPr lang="en-DE" sz="36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D8957E-AF25-49A7-B7DE-00630A801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111"/>
              </p:ext>
            </p:extLst>
          </p:nvPr>
        </p:nvGraphicFramePr>
        <p:xfrm>
          <a:off x="3864729" y="1687070"/>
          <a:ext cx="4662936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578">
                  <a:extLst>
                    <a:ext uri="{9D8B030D-6E8A-4147-A177-3AD203B41FA5}">
                      <a16:colId xmlns:a16="http://schemas.microsoft.com/office/drawing/2014/main" val="2266857760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993936798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635728624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266798541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752549705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081531154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004388572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1180850428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3820364283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4206089557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2996527739"/>
                    </a:ext>
                  </a:extLst>
                </a:gridCol>
                <a:gridCol w="388578">
                  <a:extLst>
                    <a:ext uri="{9D8B030D-6E8A-4147-A177-3AD203B41FA5}">
                      <a16:colId xmlns:a16="http://schemas.microsoft.com/office/drawing/2014/main" val="2661725155"/>
                    </a:ext>
                  </a:extLst>
                </a:gridCol>
              </a:tblGrid>
              <a:tr h="340898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D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D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285152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a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80282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613465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c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339310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d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901498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e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48856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0865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g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3112999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h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258019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 err="1">
                          <a:solidFill>
                            <a:schemeClr val="bg1"/>
                          </a:solidFill>
                        </a:rPr>
                        <a:t>i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352060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j</a:t>
                      </a:r>
                      <a:endParaRPr lang="en-DE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.</a:t>
                      </a:r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950411"/>
                  </a:ext>
                </a:extLst>
              </a:tr>
              <a:tr h="340898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8757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5EE7471-5629-4953-9B3D-DB2C2ABB604A}"/>
              </a:ext>
            </a:extLst>
          </p:cNvPr>
          <p:cNvSpPr txBox="1"/>
          <p:nvPr/>
        </p:nvSpPr>
        <p:spPr>
          <a:xfrm>
            <a:off x="252616" y="2411507"/>
            <a:ext cx="35650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5 Battlefields array like this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with different ship placements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were declared.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Random number generator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generates numbers 1-5 and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according to this number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randomely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 battlefield is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selected and copied to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an array U[12][12]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Further gameplay is coded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with this array U[12][12]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F7164FFC-85F0-4659-A212-0D0CF5768B89}"/>
              </a:ext>
            </a:extLst>
          </p:cNvPr>
          <p:cNvSpPr/>
          <p:nvPr/>
        </p:nvSpPr>
        <p:spPr>
          <a:xfrm>
            <a:off x="3461145" y="2494142"/>
            <a:ext cx="253383" cy="253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157551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1296</Words>
  <Application>Microsoft Office PowerPoint</Application>
  <PresentationFormat>Widescreen</PresentationFormat>
  <Paragraphs>573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Adobe Ming Std L</vt:lpstr>
      <vt:lpstr>Adobe Myungjo Std M</vt:lpstr>
      <vt:lpstr>Algerian</vt:lpstr>
      <vt:lpstr>Arial</vt:lpstr>
      <vt:lpstr>Brush Script MT</vt:lpstr>
      <vt:lpstr>Candara Light</vt:lpstr>
      <vt:lpstr>Gill Sans MT</vt:lpstr>
      <vt:lpstr>Wingdings</vt:lpstr>
      <vt:lpstr>Gallery</vt:lpstr>
      <vt:lpstr>PowerPoint Presentation</vt:lpstr>
      <vt:lpstr>PowerPoint Presentation</vt:lpstr>
      <vt:lpstr>How did I proceed to build the game?</vt:lpstr>
      <vt:lpstr>Requirements Analysis</vt:lpstr>
      <vt:lpstr>Requirements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Saikot_Das Joy</dc:creator>
  <cp:lastModifiedBy>Saikot_Das Joy</cp:lastModifiedBy>
  <cp:revision>21</cp:revision>
  <dcterms:created xsi:type="dcterms:W3CDTF">2021-07-01T07:20:32Z</dcterms:created>
  <dcterms:modified xsi:type="dcterms:W3CDTF">2021-07-01T10:50:58Z</dcterms:modified>
</cp:coreProperties>
</file>

<file path=docProps/thumbnail.jpeg>
</file>